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5DA4F-3D47-DCFA-BC42-CCA63FFD8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5FFA2-FB31-F096-6747-F24679AB8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7065A-4989-B752-3F19-6164589B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BD6EC-55D0-0101-4B04-9FCE2EE4C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A0BB0-201F-B0AA-D11D-3DEA3B8D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2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BD80B-D8F8-FD38-4E25-124509D9B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43945-19B0-5DCF-3A35-13ABDCE25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1FC5F-9071-57D0-DCC8-AAFB2AFB0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BB389-E8E4-02FC-93EE-8610D646E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4FACD-8E62-3429-7753-A53F3324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8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84923-2083-281D-9D13-1DF2591CD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9C87A-EA68-D6BD-A621-A1EAED92E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6682A-C493-171C-2B87-533B8A28C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28FF7-24E9-5CFC-3432-4C07EDE3F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D3513-C263-A233-BC8C-59D0F8B1D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0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9EC13-F0BA-B09A-76BA-D646E9E8F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2650E-91A8-1135-7103-05CE144DF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E185C-AE09-3448-4E91-04F7CBD1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4DE53-213A-B0F3-2B0C-EA05CA36E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14FA1-911E-44B1-74F5-C7AFB491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1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0A765-53E9-71F1-F164-2496E58B6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C032D-DC4A-3ED3-ECFF-9FCBEE13E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CBDD9-E1CF-B1A8-DE8B-2B43F9591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E9F7E-81B0-1031-12D0-A5D87284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089FE-7D96-20F0-F01C-8747490DF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2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03015-DBF5-BC32-5002-C50CC679A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C2746-A0E7-2BB8-F77E-415362456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BACF70-1C8E-8484-173A-D08D29B3D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0201A-6328-A512-98A6-DBA375F8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7E6CE-73BD-1C4F-4FAB-4CD243A37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25584-EC5A-4B7C-E1BC-B662AC13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5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C2257-4662-3283-B0DB-7A959F845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DC2B9-5210-865D-ADC5-608D3F4A5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E1E5BD-AA9E-410A-A70E-1A084207F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F5FED-ECF6-9136-513C-BEC67D00B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8B597-80E0-B5CE-C4D7-B93420B2C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648CB6-BAEA-BA10-B24C-C6C4AAAE0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331BD2-538D-495B-A818-4931CF0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844701-BB87-62A5-EA2D-9A6E80CE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1345-45B8-913D-3590-CF2FD12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0E4EBB-BB54-AFE1-989E-DB2EF5B4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D89BE-D5D6-BA25-160A-23E7771B6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FF298-E173-1A82-CF5A-A7F87F5BC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5231A-E010-56EB-00E4-949F522C8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BC946E-DA41-B49A-7925-AB5F67594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32930-E653-C9BB-9040-E102B307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27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6BB9-21AF-C5FB-3B30-DCF9F178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47386-84E9-91CB-AC92-BFDAF6BAB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A1862B-9AA6-B150-CA89-8E3B378D6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EDB1A-FF4E-F20A-62CE-31BB669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AE90C-6CFE-A572-5E59-D01F0B87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D4462-D0E6-62D7-7608-459EC574E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2AB0-4CEC-A02C-44E5-B8EDD1A2C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3E436E-4436-1116-0C4E-46EC5D98E6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6141B-2488-7751-0C10-6DA9CE4CA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3C660-BA9C-0B04-67DA-008F4E0AD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35DFD-F038-F7F0-FBEE-AC028585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02B0F-0553-EC8B-7107-13C992984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1967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D842DE-0D77-9DA4-2D75-956E55EFC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EB20D-F62D-2F5C-5114-E58047DE3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5EFB3-BF88-5BD5-3C12-641BED6E4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F1DF7-5A9E-4C90-B643-7CD464E549A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0AC4F-DE15-1587-28D7-FADF025145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6303B-CF10-BDDC-0E44-D39754060C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7F992-00B8-489D-85DB-BCA15F8C3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0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79D1AF-CC68-030C-2A92-E10E355165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1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E5C924-CAB2-C940-B0D4-9AB1A5FE98B9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1F5B5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C15DB7-6633-6C30-96A9-0730BE7A9E03}"/>
              </a:ext>
            </a:extLst>
          </p:cNvPr>
          <p:cNvCxnSpPr/>
          <p:nvPr/>
        </p:nvCxnSpPr>
        <p:spPr>
          <a:xfrm>
            <a:off x="914400" y="4038600"/>
            <a:ext cx="2768600" cy="0"/>
          </a:xfrm>
          <a:prstGeom prst="line">
            <a:avLst/>
          </a:prstGeom>
          <a:ln w="38100">
            <a:solidFill>
              <a:srgbClr val="C46A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18A86FA-4F77-BA9B-8D6D-EED5FB4299FE}"/>
              </a:ext>
            </a:extLst>
          </p:cNvPr>
          <p:cNvSpPr txBox="1"/>
          <p:nvPr/>
        </p:nvSpPr>
        <p:spPr>
          <a:xfrm>
            <a:off x="914400" y="1117600"/>
            <a:ext cx="5334000" cy="461665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3000" b="1">
                <a:solidFill>
                  <a:srgbClr val="1E2A2F"/>
                </a:solidFill>
                <a:latin typeface="Georgia" panose="02040502050405020303" pitchFamily="18" charset="0"/>
              </a:rPr>
              <a:t>AI Workshop Feedback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93F16F-08D3-FCAE-4735-D426DC8D877C}"/>
              </a:ext>
            </a:extLst>
          </p:cNvPr>
          <p:cNvSpPr txBox="1"/>
          <p:nvPr/>
        </p:nvSpPr>
        <p:spPr>
          <a:xfrm>
            <a:off x="914400" y="1955800"/>
            <a:ext cx="5461000" cy="61555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000">
                <a:solidFill>
                  <a:srgbClr val="4F5A60"/>
                </a:solidFill>
                <a:latin typeface="Aptos" panose="020B0004020202020204" pitchFamily="34" charset="0"/>
              </a:rPr>
              <a:t>What 21 MBA responses say about demand, design, and next steps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4D4C14-4E3A-4526-7499-8C9AFD10C9D6}"/>
              </a:ext>
            </a:extLst>
          </p:cNvPr>
          <p:cNvSpPr txBox="1"/>
          <p:nvPr/>
        </p:nvSpPr>
        <p:spPr>
          <a:xfrm>
            <a:off x="914400" y="3657600"/>
            <a:ext cx="2286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100" b="1">
                <a:solidFill>
                  <a:srgbClr val="C46A2D"/>
                </a:solidFill>
                <a:latin typeface="Aptos" panose="020B0004020202020204" pitchFamily="34" charset="0"/>
              </a:rPr>
              <a:t>Survey summary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4DEDB0-FBB4-C9AD-8F68-5A22565B4494}"/>
              </a:ext>
            </a:extLst>
          </p:cNvPr>
          <p:cNvSpPr txBox="1"/>
          <p:nvPr/>
        </p:nvSpPr>
        <p:spPr>
          <a:xfrm>
            <a:off x="7899400" y="1041400"/>
            <a:ext cx="2794000" cy="230832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5000" b="1">
                <a:solidFill>
                  <a:srgbClr val="1F5B57"/>
                </a:solidFill>
                <a:latin typeface="Georgia" panose="02040502050405020303" pitchFamily="18" charset="0"/>
              </a:rPr>
              <a:t>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7D41A2-0959-20B8-7AFA-C438801380AF}"/>
              </a:ext>
            </a:extLst>
          </p:cNvPr>
          <p:cNvSpPr txBox="1"/>
          <p:nvPr/>
        </p:nvSpPr>
        <p:spPr>
          <a:xfrm>
            <a:off x="8255000" y="2819400"/>
            <a:ext cx="2159000" cy="2616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700">
                <a:solidFill>
                  <a:srgbClr val="4F5A60"/>
                </a:solidFill>
                <a:latin typeface="Aptos" panose="020B0004020202020204" pitchFamily="34" charset="0"/>
              </a:rPr>
              <a:t>responses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50E27F-4FA8-F228-6A91-C2989278721D}"/>
              </a:ext>
            </a:extLst>
          </p:cNvPr>
          <p:cNvCxnSpPr/>
          <p:nvPr/>
        </p:nvCxnSpPr>
        <p:spPr>
          <a:xfrm>
            <a:off x="8966200" y="3429000"/>
            <a:ext cx="0" cy="1879600"/>
          </a:xfrm>
          <a:prstGeom prst="line">
            <a:avLst/>
          </a:prstGeom>
          <a:ln w="1905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789FDA-E426-839F-1EAD-0EC84837C626}"/>
              </a:ext>
            </a:extLst>
          </p:cNvPr>
          <p:cNvSpPr txBox="1"/>
          <p:nvPr/>
        </p:nvSpPr>
        <p:spPr>
          <a:xfrm>
            <a:off x="6753528" y="3987800"/>
            <a:ext cx="2032000" cy="86177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5600" b="1" dirty="0">
                <a:solidFill>
                  <a:srgbClr val="C46A2D"/>
                </a:solidFill>
                <a:latin typeface="Georgia" panose="02040502050405020303" pitchFamily="18" charset="0"/>
              </a:rPr>
              <a:t>90%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6223E9-8055-15BE-9B0E-1E3DF899E3F8}"/>
              </a:ext>
            </a:extLst>
          </p:cNvPr>
          <p:cNvSpPr txBox="1"/>
          <p:nvPr/>
        </p:nvSpPr>
        <p:spPr>
          <a:xfrm>
            <a:off x="6270928" y="4826000"/>
            <a:ext cx="29464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200">
                <a:solidFill>
                  <a:srgbClr val="4F5A60"/>
                </a:solidFill>
                <a:latin typeface="Aptos" panose="020B0004020202020204" pitchFamily="34" charset="0"/>
              </a:rPr>
              <a:t>rated the workshop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604C32-845E-BD24-0E61-A77AB2ABE117}"/>
              </a:ext>
            </a:extLst>
          </p:cNvPr>
          <p:cNvSpPr txBox="1"/>
          <p:nvPr/>
        </p:nvSpPr>
        <p:spPr>
          <a:xfrm>
            <a:off x="6220128" y="5054600"/>
            <a:ext cx="3048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200" dirty="0">
                <a:solidFill>
                  <a:srgbClr val="4F5A60"/>
                </a:solidFill>
                <a:latin typeface="Aptos" panose="020B0004020202020204" pitchFamily="34" charset="0"/>
              </a:rPr>
              <a:t>extremely valuable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824BBA-F1E2-2DE7-F0CE-3EFC09267E40}"/>
              </a:ext>
            </a:extLst>
          </p:cNvPr>
          <p:cNvSpPr txBox="1"/>
          <p:nvPr/>
        </p:nvSpPr>
        <p:spPr>
          <a:xfrm>
            <a:off x="9245600" y="3987800"/>
            <a:ext cx="2133600" cy="86177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5600" b="1">
                <a:solidFill>
                  <a:srgbClr val="1E2A2F"/>
                </a:solidFill>
                <a:latin typeface="Georgia" panose="02040502050405020303" pitchFamily="18" charset="0"/>
              </a:rPr>
              <a:t>100%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62BD1A-A40B-A710-D59D-D96C22C84793}"/>
              </a:ext>
            </a:extLst>
          </p:cNvPr>
          <p:cNvSpPr txBox="1"/>
          <p:nvPr/>
        </p:nvSpPr>
        <p:spPr>
          <a:xfrm>
            <a:off x="8991600" y="4826000"/>
            <a:ext cx="2667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200">
                <a:solidFill>
                  <a:srgbClr val="4F5A60"/>
                </a:solidFill>
                <a:latin typeface="Aptos" panose="020B0004020202020204" pitchFamily="34" charset="0"/>
              </a:rPr>
              <a:t>said they would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DA82F7-B116-3188-11D6-98CCE3D5BD29}"/>
              </a:ext>
            </a:extLst>
          </p:cNvPr>
          <p:cNvSpPr txBox="1"/>
          <p:nvPr/>
        </p:nvSpPr>
        <p:spPr>
          <a:xfrm>
            <a:off x="8686800" y="5054600"/>
            <a:ext cx="3302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200">
                <a:solidFill>
                  <a:srgbClr val="4F5A60"/>
                </a:solidFill>
                <a:latin typeface="Aptos" panose="020B0004020202020204" pitchFamily="34" charset="0"/>
              </a:rPr>
              <a:t>recommend a future session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174D6C0-5235-0290-1294-4E8A1B7BB937}"/>
              </a:ext>
            </a:extLst>
          </p:cNvPr>
          <p:cNvSpPr txBox="1"/>
          <p:nvPr/>
        </p:nvSpPr>
        <p:spPr>
          <a:xfrm>
            <a:off x="889000" y="6426200"/>
            <a:ext cx="1041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900">
                <a:solidFill>
                  <a:srgbClr val="5F6B72"/>
                </a:solidFill>
                <a:latin typeface="Aptos" panose="020B0004020202020204" pitchFamily="34" charset="0"/>
              </a:rPr>
              <a:t>Source: AI Workshop Feedback and Preferences Survey (21 anonymous responses), June 2, 2026.</a:t>
            </a:r>
          </a:p>
        </p:txBody>
      </p:sp>
    </p:spTree>
    <p:extLst>
      <p:ext uri="{BB962C8B-B14F-4D97-AF65-F5344CB8AC3E}">
        <p14:creationId xmlns:p14="http://schemas.microsoft.com/office/powerpoint/2010/main" val="624411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7229B5-EF2D-B9A6-388A-08E2BEBB40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1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6A7EEB-C702-FDC1-9163-046AA88A0BA5}"/>
              </a:ext>
            </a:extLst>
          </p:cNvPr>
          <p:cNvSpPr txBox="1"/>
          <p:nvPr/>
        </p:nvSpPr>
        <p:spPr>
          <a:xfrm>
            <a:off x="889000" y="635000"/>
            <a:ext cx="10414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The immediate signal is unusually strong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3FB685-B4A5-B5FC-464F-DEF3C62914CE}"/>
              </a:ext>
            </a:extLst>
          </p:cNvPr>
          <p:cNvSpPr txBox="1"/>
          <p:nvPr/>
        </p:nvSpPr>
        <p:spPr>
          <a:xfrm>
            <a:off x="889000" y="1651000"/>
            <a:ext cx="81280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600">
                <a:solidFill>
                  <a:srgbClr val="4F5A60"/>
                </a:solidFill>
                <a:latin typeface="Aptos" panose="020B0004020202020204" pitchFamily="34" charset="0"/>
              </a:rPr>
              <a:t>The workshop landed on both value and advocacy, with no weak recommendation scores.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9C21EE9-CFF9-06CB-55CB-C8602CB3E4A7}"/>
              </a:ext>
            </a:extLst>
          </p:cNvPr>
          <p:cNvCxnSpPr/>
          <p:nvPr/>
        </p:nvCxnSpPr>
        <p:spPr>
          <a:xfrm>
            <a:off x="6096000" y="2006600"/>
            <a:ext cx="0" cy="3302000"/>
          </a:xfrm>
          <a:prstGeom prst="line">
            <a:avLst/>
          </a:prstGeom>
          <a:ln w="1905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06C08CD-52A9-F908-5A73-264769BB31AE}"/>
              </a:ext>
            </a:extLst>
          </p:cNvPr>
          <p:cNvSpPr txBox="1"/>
          <p:nvPr/>
        </p:nvSpPr>
        <p:spPr>
          <a:xfrm>
            <a:off x="1016000" y="2413000"/>
            <a:ext cx="4572000" cy="135421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8800" b="1">
                <a:solidFill>
                  <a:srgbClr val="1F5B57"/>
                </a:solidFill>
                <a:latin typeface="Georgia" panose="02040502050405020303" pitchFamily="18" charset="0"/>
              </a:rPr>
              <a:t>100%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4BD62A-FA12-7283-29CB-7649513E02B0}"/>
              </a:ext>
            </a:extLst>
          </p:cNvPr>
          <p:cNvSpPr txBox="1"/>
          <p:nvPr/>
        </p:nvSpPr>
        <p:spPr>
          <a:xfrm>
            <a:off x="1041400" y="3860800"/>
            <a:ext cx="4064000" cy="78483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700">
                <a:solidFill>
                  <a:srgbClr val="1E2A2F"/>
                </a:solidFill>
                <a:latin typeface="Aptos" panose="020B0004020202020204" pitchFamily="34" charset="0"/>
              </a:rPr>
              <a:t>21 of 21 respondents are very likely to recommend an AI workshop like this to a fellow graduate student.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CCE395-DB56-05B2-7184-6F0B1AB4BC7A}"/>
              </a:ext>
            </a:extLst>
          </p:cNvPr>
          <p:cNvSpPr txBox="1"/>
          <p:nvPr/>
        </p:nvSpPr>
        <p:spPr>
          <a:xfrm>
            <a:off x="7010400" y="2413000"/>
            <a:ext cx="3810000" cy="135421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8800" b="1">
                <a:solidFill>
                  <a:srgbClr val="C46A2D"/>
                </a:solidFill>
                <a:latin typeface="Georgia" panose="02040502050405020303" pitchFamily="18" charset="0"/>
              </a:rPr>
              <a:t>90%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B4B5DB-2613-8249-073D-278A04A434CE}"/>
              </a:ext>
            </a:extLst>
          </p:cNvPr>
          <p:cNvSpPr txBox="1"/>
          <p:nvPr/>
        </p:nvSpPr>
        <p:spPr>
          <a:xfrm>
            <a:off x="7035800" y="3860800"/>
            <a:ext cx="3810000" cy="78483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700">
                <a:solidFill>
                  <a:srgbClr val="1E2A2F"/>
                </a:solidFill>
                <a:latin typeface="Aptos" panose="020B0004020202020204" pitchFamily="34" charset="0"/>
              </a:rPr>
              <a:t>19 of 21 rated the workshop as extremely valuable; the remaining 2 still scored it 4 out of 5.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0EE54CF-4182-4D3E-F34A-47CAFFF9F964}"/>
              </a:ext>
            </a:extLst>
          </p:cNvPr>
          <p:cNvCxnSpPr/>
          <p:nvPr/>
        </p:nvCxnSpPr>
        <p:spPr>
          <a:xfrm>
            <a:off x="914400" y="5791200"/>
            <a:ext cx="10414000" cy="0"/>
          </a:xfrm>
          <a:prstGeom prst="line">
            <a:avLst/>
          </a:prstGeom>
          <a:ln w="1524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54A6A5-01B4-9F75-4459-799BDFC1D19D}"/>
              </a:ext>
            </a:extLst>
          </p:cNvPr>
          <p:cNvSpPr txBox="1"/>
          <p:nvPr/>
        </p:nvSpPr>
        <p:spPr>
          <a:xfrm>
            <a:off x="914400" y="5994400"/>
            <a:ext cx="10414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200">
                <a:solidFill>
                  <a:srgbClr val="4F5A60"/>
                </a:solidFill>
                <a:latin typeface="Aptos" panose="020B0004020202020204" pitchFamily="34" charset="0"/>
              </a:rPr>
              <a:t>Takeaway: this is not just positive feedback. It suggests real demand for repeatable AI programming in the MBA experience.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5B761B-550F-D319-4DDE-94BC04A48263}"/>
              </a:ext>
            </a:extLst>
          </p:cNvPr>
          <p:cNvSpPr txBox="1"/>
          <p:nvPr/>
        </p:nvSpPr>
        <p:spPr>
          <a:xfrm>
            <a:off x="889000" y="6426200"/>
            <a:ext cx="1041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900">
                <a:solidFill>
                  <a:srgbClr val="5F6B72"/>
                </a:solidFill>
                <a:latin typeface="Aptos" panose="020B0004020202020204" pitchFamily="34" charset="0"/>
              </a:rPr>
              <a:t>Source: survey questions on workshop value and recommendation intent.</a:t>
            </a:r>
          </a:p>
        </p:txBody>
      </p:sp>
    </p:spTree>
    <p:extLst>
      <p:ext uri="{BB962C8B-B14F-4D97-AF65-F5344CB8AC3E}">
        <p14:creationId xmlns:p14="http://schemas.microsoft.com/office/powerpoint/2010/main" val="242687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FEF200-9226-782C-8511-0A4DE775F03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1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196225-3E3C-A45D-E491-14AAC7C929D1}"/>
              </a:ext>
            </a:extLst>
          </p:cNvPr>
          <p:cNvSpPr txBox="1"/>
          <p:nvPr/>
        </p:nvSpPr>
        <p:spPr>
          <a:xfrm>
            <a:off x="889000" y="635000"/>
            <a:ext cx="10414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Interest tilts toward deeper AI learning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DAD3DC-64DB-72DB-C359-01CDA5E30EE5}"/>
              </a:ext>
            </a:extLst>
          </p:cNvPr>
          <p:cNvSpPr txBox="1"/>
          <p:nvPr/>
        </p:nvSpPr>
        <p:spPr>
          <a:xfrm>
            <a:off x="889000" y="1651000"/>
            <a:ext cx="7874000" cy="4924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600">
                <a:solidFill>
                  <a:srgbClr val="4F5A60"/>
                </a:solidFill>
                <a:latin typeface="Aptos" panose="020B0004020202020204" pitchFamily="34" charset="0"/>
              </a:rPr>
              <a:t>When asked how the program should expand AI offerings, the top choice was a full elective course.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886E0C-B7AB-94AF-5F34-03FB8E10AEF9}"/>
              </a:ext>
            </a:extLst>
          </p:cNvPr>
          <p:cNvSpPr txBox="1"/>
          <p:nvPr/>
        </p:nvSpPr>
        <p:spPr>
          <a:xfrm>
            <a:off x="914400" y="2082800"/>
            <a:ext cx="4191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200">
                <a:solidFill>
                  <a:srgbClr val="1E2A2F"/>
                </a:solidFill>
                <a:latin typeface="Aptos" panose="020B0004020202020204" pitchFamily="34" charset="0"/>
              </a:rPr>
              <a:t>Full elective course on AI for business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5DA5EF-EB5E-FA5F-9927-E48DD934D723}"/>
              </a:ext>
            </a:extLst>
          </p:cNvPr>
          <p:cNvSpPr/>
          <p:nvPr/>
        </p:nvSpPr>
        <p:spPr>
          <a:xfrm>
            <a:off x="914400" y="2514600"/>
            <a:ext cx="4191000" cy="101600"/>
          </a:xfrm>
          <a:prstGeom prst="rect">
            <a:avLst/>
          </a:prstGeom>
          <a:solidFill>
            <a:srgbClr val="D8D0C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0F17C3-FF83-3DF5-C3F8-391C4C4C6A0D}"/>
              </a:ext>
            </a:extLst>
          </p:cNvPr>
          <p:cNvSpPr/>
          <p:nvPr/>
        </p:nvSpPr>
        <p:spPr>
          <a:xfrm>
            <a:off x="914400" y="2514600"/>
            <a:ext cx="4165600" cy="101600"/>
          </a:xfrm>
          <a:prstGeom prst="rect">
            <a:avLst/>
          </a:prstGeom>
          <a:solidFill>
            <a:srgbClr val="C46A2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2ABE8D-D892-324D-F72F-404BD7E54830}"/>
              </a:ext>
            </a:extLst>
          </p:cNvPr>
          <p:cNvSpPr txBox="1"/>
          <p:nvPr/>
        </p:nvSpPr>
        <p:spPr>
          <a:xfrm>
            <a:off x="5257800" y="2260600"/>
            <a:ext cx="3048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600" b="1">
                <a:solidFill>
                  <a:srgbClr val="1E2A2F"/>
                </a:solidFill>
                <a:latin typeface="Aptos" panose="020B0004020202020204" pitchFamily="34" charset="0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68ABDD-CE31-AA27-2995-24D6A4943072}"/>
              </a:ext>
            </a:extLst>
          </p:cNvPr>
          <p:cNvSpPr txBox="1"/>
          <p:nvPr/>
        </p:nvSpPr>
        <p:spPr>
          <a:xfrm>
            <a:off x="914400" y="2921000"/>
            <a:ext cx="4191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200">
                <a:solidFill>
                  <a:srgbClr val="1E2A2F"/>
                </a:solidFill>
                <a:latin typeface="Aptos" panose="020B0004020202020204" pitchFamily="34" charset="0"/>
              </a:rPr>
              <a:t>Multi-week workshop series (4-6 sessions)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E36FBB-21BE-8747-D4DF-6D4C714B13E1}"/>
              </a:ext>
            </a:extLst>
          </p:cNvPr>
          <p:cNvSpPr/>
          <p:nvPr/>
        </p:nvSpPr>
        <p:spPr>
          <a:xfrm>
            <a:off x="914400" y="3352800"/>
            <a:ext cx="4191000" cy="101600"/>
          </a:xfrm>
          <a:prstGeom prst="rect">
            <a:avLst/>
          </a:prstGeom>
          <a:solidFill>
            <a:srgbClr val="D8D0C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59453B-5844-02CD-2B5D-E8F72E8373CD}"/>
              </a:ext>
            </a:extLst>
          </p:cNvPr>
          <p:cNvSpPr/>
          <p:nvPr/>
        </p:nvSpPr>
        <p:spPr>
          <a:xfrm>
            <a:off x="914400" y="3352800"/>
            <a:ext cx="2082800" cy="101600"/>
          </a:xfrm>
          <a:prstGeom prst="rect">
            <a:avLst/>
          </a:prstGeom>
          <a:solidFill>
            <a:srgbClr val="1F5B5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21525B-9013-8C2A-BD37-9AAD38B74F92}"/>
              </a:ext>
            </a:extLst>
          </p:cNvPr>
          <p:cNvSpPr txBox="1"/>
          <p:nvPr/>
        </p:nvSpPr>
        <p:spPr>
          <a:xfrm>
            <a:off x="5257800" y="3098800"/>
            <a:ext cx="3048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600" b="1">
                <a:solidFill>
                  <a:srgbClr val="1E2A2F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C4F705-8E97-BD96-2AA7-70EC071CCEBF}"/>
              </a:ext>
            </a:extLst>
          </p:cNvPr>
          <p:cNvSpPr txBox="1"/>
          <p:nvPr/>
        </p:nvSpPr>
        <p:spPr>
          <a:xfrm>
            <a:off x="914400" y="3759200"/>
            <a:ext cx="4191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200">
                <a:solidFill>
                  <a:srgbClr val="1E2A2F"/>
                </a:solidFill>
                <a:latin typeface="Aptos" panose="020B0004020202020204" pitchFamily="34" charset="0"/>
              </a:rPr>
              <a:t>Short embedded session in an existing course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9C0FEE-FDB7-A76E-32D2-AD44C27A6230}"/>
              </a:ext>
            </a:extLst>
          </p:cNvPr>
          <p:cNvSpPr/>
          <p:nvPr/>
        </p:nvSpPr>
        <p:spPr>
          <a:xfrm>
            <a:off x="914400" y="4191000"/>
            <a:ext cx="4191000" cy="101600"/>
          </a:xfrm>
          <a:prstGeom prst="rect">
            <a:avLst/>
          </a:prstGeom>
          <a:solidFill>
            <a:srgbClr val="D8D0C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BD6423-1FA5-3C83-C3EB-1DC0A4D42440}"/>
              </a:ext>
            </a:extLst>
          </p:cNvPr>
          <p:cNvSpPr/>
          <p:nvPr/>
        </p:nvSpPr>
        <p:spPr>
          <a:xfrm>
            <a:off x="914400" y="4191000"/>
            <a:ext cx="2082800" cy="101600"/>
          </a:xfrm>
          <a:prstGeom prst="rect">
            <a:avLst/>
          </a:prstGeom>
          <a:solidFill>
            <a:srgbClr val="8CA39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7C0DEF-A971-92A3-29B0-2742C0D21FC7}"/>
              </a:ext>
            </a:extLst>
          </p:cNvPr>
          <p:cNvSpPr txBox="1"/>
          <p:nvPr/>
        </p:nvSpPr>
        <p:spPr>
          <a:xfrm>
            <a:off x="5257800" y="3937000"/>
            <a:ext cx="3048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600" b="1">
                <a:solidFill>
                  <a:srgbClr val="1E2A2F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DBB32B-F146-37AA-045E-28B86CEE8720}"/>
              </a:ext>
            </a:extLst>
          </p:cNvPr>
          <p:cNvSpPr txBox="1"/>
          <p:nvPr/>
        </p:nvSpPr>
        <p:spPr>
          <a:xfrm>
            <a:off x="914400" y="4597400"/>
            <a:ext cx="4191000" cy="18466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200">
                <a:solidFill>
                  <a:srgbClr val="1E2A2F"/>
                </a:solidFill>
                <a:latin typeface="Aptos" panose="020B0004020202020204" pitchFamily="34" charset="0"/>
              </a:rPr>
              <a:t>Standalone workshop once or twice per term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414EE9-F05E-4500-A9DB-B7D134891EE8}"/>
              </a:ext>
            </a:extLst>
          </p:cNvPr>
          <p:cNvSpPr/>
          <p:nvPr/>
        </p:nvSpPr>
        <p:spPr>
          <a:xfrm>
            <a:off x="914400" y="5029200"/>
            <a:ext cx="4191000" cy="101600"/>
          </a:xfrm>
          <a:prstGeom prst="rect">
            <a:avLst/>
          </a:prstGeom>
          <a:solidFill>
            <a:srgbClr val="D8D0C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52A70F-6510-BDE0-316A-58F86ECFEA26}"/>
              </a:ext>
            </a:extLst>
          </p:cNvPr>
          <p:cNvSpPr/>
          <p:nvPr/>
        </p:nvSpPr>
        <p:spPr>
          <a:xfrm>
            <a:off x="914400" y="5029200"/>
            <a:ext cx="2603500" cy="101600"/>
          </a:xfrm>
          <a:prstGeom prst="rect">
            <a:avLst/>
          </a:prstGeom>
          <a:solidFill>
            <a:srgbClr val="D8D0C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3EA56C-BFB5-357F-B5BE-D66FAF3030E5}"/>
              </a:ext>
            </a:extLst>
          </p:cNvPr>
          <p:cNvSpPr txBox="1"/>
          <p:nvPr/>
        </p:nvSpPr>
        <p:spPr>
          <a:xfrm>
            <a:off x="5257800" y="4775200"/>
            <a:ext cx="3048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1600" b="1">
                <a:solidFill>
                  <a:srgbClr val="1E2A2F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CF5DDE-765F-5A75-8929-B59FD2575DF4}"/>
              </a:ext>
            </a:extLst>
          </p:cNvPr>
          <p:cNvSpPr txBox="1"/>
          <p:nvPr/>
        </p:nvSpPr>
        <p:spPr>
          <a:xfrm>
            <a:off x="7569200" y="2235200"/>
            <a:ext cx="2794000" cy="141577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9200" b="1">
                <a:solidFill>
                  <a:srgbClr val="1F5B57"/>
                </a:solidFill>
                <a:latin typeface="Georgia" panose="02040502050405020303" pitchFamily="18" charset="0"/>
              </a:rPr>
              <a:t>57%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E2D9D5-6BC9-0218-F7B2-03B89719D872}"/>
              </a:ext>
            </a:extLst>
          </p:cNvPr>
          <p:cNvSpPr txBox="1"/>
          <p:nvPr/>
        </p:nvSpPr>
        <p:spPr>
          <a:xfrm>
            <a:off x="7620000" y="3556000"/>
            <a:ext cx="3048000" cy="61555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000">
                <a:solidFill>
                  <a:srgbClr val="1E2A2F"/>
                </a:solidFill>
                <a:latin typeface="Aptos" panose="020B0004020202020204" pitchFamily="34" charset="0"/>
              </a:rPr>
              <a:t>prefer a deeper format beyond a one-off workshop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BF248F-8DCF-5096-7B25-DD59151645AD}"/>
              </a:ext>
            </a:extLst>
          </p:cNvPr>
          <p:cNvSpPr txBox="1"/>
          <p:nvPr/>
        </p:nvSpPr>
        <p:spPr>
          <a:xfrm>
            <a:off x="7620000" y="4597400"/>
            <a:ext cx="3098800" cy="4001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300">
                <a:solidFill>
                  <a:srgbClr val="4F5A60"/>
                </a:solidFill>
                <a:latin typeface="Aptos" panose="020B0004020202020204" pitchFamily="34" charset="0"/>
              </a:rPr>
              <a:t>That 57% combines the elective course and multi-session series choices.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086E6B7-1439-3963-38A9-95D3D7C91CB4}"/>
              </a:ext>
            </a:extLst>
          </p:cNvPr>
          <p:cNvCxnSpPr/>
          <p:nvPr/>
        </p:nvCxnSpPr>
        <p:spPr>
          <a:xfrm>
            <a:off x="7188200" y="2108200"/>
            <a:ext cx="0" cy="3225800"/>
          </a:xfrm>
          <a:prstGeom prst="line">
            <a:avLst/>
          </a:prstGeom>
          <a:ln w="1905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30EB9CD-9080-B242-3E4F-701B17ACB36A}"/>
              </a:ext>
            </a:extLst>
          </p:cNvPr>
          <p:cNvSpPr txBox="1"/>
          <p:nvPr/>
        </p:nvSpPr>
        <p:spPr>
          <a:xfrm>
            <a:off x="889000" y="6426200"/>
            <a:ext cx="1041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900">
                <a:solidFill>
                  <a:srgbClr val="5F6B72"/>
                </a:solidFill>
                <a:latin typeface="Aptos" panose="020B0004020202020204" pitchFamily="34" charset="0"/>
              </a:rPr>
              <a:t>Source: survey question on preferred future AI-related offering format.</a:t>
            </a:r>
          </a:p>
        </p:txBody>
      </p:sp>
    </p:spTree>
    <p:extLst>
      <p:ext uri="{BB962C8B-B14F-4D97-AF65-F5344CB8AC3E}">
        <p14:creationId xmlns:p14="http://schemas.microsoft.com/office/powerpoint/2010/main" val="1931156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BD00D6-4DD5-1855-E768-749F8CF924B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1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0C47A5-E77C-667C-789B-B5E327225070}"/>
              </a:ext>
            </a:extLst>
          </p:cNvPr>
          <p:cNvSpPr txBox="1"/>
          <p:nvPr/>
        </p:nvSpPr>
        <p:spPr>
          <a:xfrm>
            <a:off x="889000" y="635000"/>
            <a:ext cx="10414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What students actually valued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388502-A6CE-D95A-1D11-D3BD0BDEEC2B}"/>
              </a:ext>
            </a:extLst>
          </p:cNvPr>
          <p:cNvSpPr txBox="1"/>
          <p:nvPr/>
        </p:nvSpPr>
        <p:spPr>
          <a:xfrm>
            <a:off x="889000" y="1651000"/>
            <a:ext cx="88900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600">
                <a:solidFill>
                  <a:srgbClr val="4F5A60"/>
                </a:solidFill>
                <a:latin typeface="Aptos" panose="020B0004020202020204" pitchFamily="34" charset="0"/>
              </a:rPr>
              <a:t>The open comments repeat three patterns: applied practice, better prompting, and critical evaluation.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D08A7BC-0C10-D75C-1292-7CB2F065C623}"/>
              </a:ext>
            </a:extLst>
          </p:cNvPr>
          <p:cNvSpPr/>
          <p:nvPr/>
        </p:nvSpPr>
        <p:spPr>
          <a:xfrm>
            <a:off x="939800" y="2082800"/>
            <a:ext cx="584200" cy="584200"/>
          </a:xfrm>
          <a:prstGeom prst="ellipse">
            <a:avLst/>
          </a:prstGeom>
          <a:solidFill>
            <a:srgbClr val="1F5B5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CACD1-44C3-F834-023D-30EEC7C7F096}"/>
              </a:ext>
            </a:extLst>
          </p:cNvPr>
          <p:cNvSpPr txBox="1"/>
          <p:nvPr/>
        </p:nvSpPr>
        <p:spPr>
          <a:xfrm>
            <a:off x="1066800" y="2146300"/>
            <a:ext cx="3556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2200" b="1">
                <a:solidFill>
                  <a:srgbClr val="FFFFFF"/>
                </a:solidFill>
                <a:latin typeface="Aptos" panose="020B0004020202020204" pitchFamily="34" charset="0"/>
              </a:rPr>
              <a:t>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134453-9A91-071C-237E-BCF89630CCF1}"/>
              </a:ext>
            </a:extLst>
          </p:cNvPr>
          <p:cNvSpPr txBox="1"/>
          <p:nvPr/>
        </p:nvSpPr>
        <p:spPr>
          <a:xfrm>
            <a:off x="1828800" y="2057400"/>
            <a:ext cx="83058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b="1">
                <a:solidFill>
                  <a:srgbClr val="1E2A2F"/>
                </a:solidFill>
                <a:latin typeface="Aptos" panose="020B0004020202020204" pitchFamily="34" charset="0"/>
              </a:rPr>
              <a:t>Hands-on business cases and structured workflow practice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87B1BB-4320-0AAA-1298-2254CD6CB0C9}"/>
              </a:ext>
            </a:extLst>
          </p:cNvPr>
          <p:cNvSpPr txBox="1"/>
          <p:nvPr/>
        </p:nvSpPr>
        <p:spPr>
          <a:xfrm>
            <a:off x="1828800" y="2514600"/>
            <a:ext cx="8636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400">
                <a:solidFill>
                  <a:srgbClr val="4F5A60"/>
                </a:solidFill>
                <a:latin typeface="Aptos" panose="020B0004020202020204" pitchFamily="34" charset="0"/>
              </a:rPr>
              <a:t>"Hands-on practice in a business case."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086619E-484F-B44D-A16F-632C2C6CD9E1}"/>
              </a:ext>
            </a:extLst>
          </p:cNvPr>
          <p:cNvCxnSpPr/>
          <p:nvPr/>
        </p:nvCxnSpPr>
        <p:spPr>
          <a:xfrm>
            <a:off x="914400" y="3098800"/>
            <a:ext cx="10414000" cy="0"/>
          </a:xfrm>
          <a:prstGeom prst="line">
            <a:avLst/>
          </a:prstGeom>
          <a:ln w="1524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F1F54DC6-BECC-1C4F-7520-99D61A5C2658}"/>
              </a:ext>
            </a:extLst>
          </p:cNvPr>
          <p:cNvSpPr/>
          <p:nvPr/>
        </p:nvSpPr>
        <p:spPr>
          <a:xfrm>
            <a:off x="939800" y="3378200"/>
            <a:ext cx="584200" cy="584200"/>
          </a:xfrm>
          <a:prstGeom prst="ellipse">
            <a:avLst/>
          </a:prstGeom>
          <a:solidFill>
            <a:srgbClr val="C46A2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F5F719-32DE-07D9-E4B2-35525AC6E0CF}"/>
              </a:ext>
            </a:extLst>
          </p:cNvPr>
          <p:cNvSpPr txBox="1"/>
          <p:nvPr/>
        </p:nvSpPr>
        <p:spPr>
          <a:xfrm>
            <a:off x="1066800" y="3441700"/>
            <a:ext cx="3556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2200" b="1">
                <a:solidFill>
                  <a:srgbClr val="FFFFFF"/>
                </a:solidFill>
                <a:latin typeface="Aptos" panose="020B0004020202020204" pitchFamily="34" charset="0"/>
              </a:rPr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4FADEB-784B-DF8A-503D-5C9110BE34A3}"/>
              </a:ext>
            </a:extLst>
          </p:cNvPr>
          <p:cNvSpPr txBox="1"/>
          <p:nvPr/>
        </p:nvSpPr>
        <p:spPr>
          <a:xfrm>
            <a:off x="1828800" y="3352800"/>
            <a:ext cx="83058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b="1">
                <a:solidFill>
                  <a:srgbClr val="1E2A2F"/>
                </a:solidFill>
                <a:latin typeface="Aptos" panose="020B0004020202020204" pitchFamily="34" charset="0"/>
              </a:rPr>
              <a:t>Prompting, model comparison, and seeing output differences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A302CD-29C2-8920-9C39-E476AB25F833}"/>
              </a:ext>
            </a:extLst>
          </p:cNvPr>
          <p:cNvSpPr txBox="1"/>
          <p:nvPr/>
        </p:nvSpPr>
        <p:spPr>
          <a:xfrm>
            <a:off x="1828800" y="3810000"/>
            <a:ext cx="8636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400">
                <a:solidFill>
                  <a:srgbClr val="4F5A60"/>
                </a:solidFill>
                <a:latin typeface="Aptos" panose="020B0004020202020204" pitchFamily="34" charset="0"/>
              </a:rPr>
              <a:t>"Breaking down prompt into workflow."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A35E7D-9233-32DA-9969-B76ABF9868A5}"/>
              </a:ext>
            </a:extLst>
          </p:cNvPr>
          <p:cNvCxnSpPr/>
          <p:nvPr/>
        </p:nvCxnSpPr>
        <p:spPr>
          <a:xfrm>
            <a:off x="914400" y="4394200"/>
            <a:ext cx="10414000" cy="0"/>
          </a:xfrm>
          <a:prstGeom prst="line">
            <a:avLst/>
          </a:prstGeom>
          <a:ln w="1524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09CBFF7-B8B4-A194-8FEA-75681D2F0065}"/>
              </a:ext>
            </a:extLst>
          </p:cNvPr>
          <p:cNvSpPr/>
          <p:nvPr/>
        </p:nvSpPr>
        <p:spPr>
          <a:xfrm>
            <a:off x="939800" y="4673600"/>
            <a:ext cx="584200" cy="584200"/>
          </a:xfrm>
          <a:prstGeom prst="ellipse">
            <a:avLst/>
          </a:prstGeom>
          <a:solidFill>
            <a:srgbClr val="8CA39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02652C-B547-067C-EAEA-BF0FD5325E8E}"/>
              </a:ext>
            </a:extLst>
          </p:cNvPr>
          <p:cNvSpPr txBox="1"/>
          <p:nvPr/>
        </p:nvSpPr>
        <p:spPr>
          <a:xfrm>
            <a:off x="1066800" y="4737100"/>
            <a:ext cx="355600" cy="33855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2200" b="1">
                <a:solidFill>
                  <a:srgbClr val="FFFFFF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76980B-58AD-1DEA-4584-E2CE2E601120}"/>
              </a:ext>
            </a:extLst>
          </p:cNvPr>
          <p:cNvSpPr txBox="1"/>
          <p:nvPr/>
        </p:nvSpPr>
        <p:spPr>
          <a:xfrm>
            <a:off x="1828800" y="4648200"/>
            <a:ext cx="83058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b="1">
                <a:solidFill>
                  <a:srgbClr val="1E2A2F"/>
                </a:solidFill>
                <a:latin typeface="Aptos" panose="020B0004020202020204" pitchFamily="34" charset="0"/>
              </a:rPr>
              <a:t>Human judgment, bias awareness, and verification discipline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427E00-06D8-8D5B-C3C2-C91DFB91D10F}"/>
              </a:ext>
            </a:extLst>
          </p:cNvPr>
          <p:cNvSpPr txBox="1"/>
          <p:nvPr/>
        </p:nvSpPr>
        <p:spPr>
          <a:xfrm>
            <a:off x="1828800" y="5105400"/>
            <a:ext cx="8636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400">
                <a:solidFill>
                  <a:srgbClr val="4F5A60"/>
                </a:solidFill>
                <a:latin typeface="Aptos" panose="020B0004020202020204" pitchFamily="34" charset="0"/>
              </a:rPr>
              <a:t>"AI is just a tool ... verification of the data is key."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F5775D-F447-EBD7-088D-2836C94FF92E}"/>
              </a:ext>
            </a:extLst>
          </p:cNvPr>
          <p:cNvSpPr txBox="1"/>
          <p:nvPr/>
        </p:nvSpPr>
        <p:spPr>
          <a:xfrm>
            <a:off x="889000" y="6426200"/>
            <a:ext cx="1041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900">
                <a:solidFill>
                  <a:srgbClr val="5F6B72"/>
                </a:solidFill>
                <a:latin typeface="Aptos" panose="020B0004020202020204" pitchFamily="34" charset="0"/>
              </a:rPr>
              <a:t>Source: open-text comment coding across 21 responses. Theme counts are directional and comments may support more than one theme.</a:t>
            </a:r>
          </a:p>
        </p:txBody>
      </p:sp>
    </p:spTree>
    <p:extLst>
      <p:ext uri="{BB962C8B-B14F-4D97-AF65-F5344CB8AC3E}">
        <p14:creationId xmlns:p14="http://schemas.microsoft.com/office/powerpoint/2010/main" val="3853097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7E6328-87DC-4C89-3872-C7B36FE6D5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1E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1D73CA-9158-111C-D0AF-8D047B00DC24}"/>
              </a:ext>
            </a:extLst>
          </p:cNvPr>
          <p:cNvSpPr txBox="1"/>
          <p:nvPr/>
        </p:nvSpPr>
        <p:spPr>
          <a:xfrm>
            <a:off x="889000" y="635000"/>
            <a:ext cx="10414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Implications for the MBA program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628852-0E2B-EB9E-C81D-DC6513CDE233}"/>
              </a:ext>
            </a:extLst>
          </p:cNvPr>
          <p:cNvSpPr txBox="1"/>
          <p:nvPr/>
        </p:nvSpPr>
        <p:spPr>
          <a:xfrm>
            <a:off x="889000" y="1651000"/>
            <a:ext cx="7874000" cy="246221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600">
                <a:solidFill>
                  <a:srgbClr val="4F5A60"/>
                </a:solidFill>
                <a:latin typeface="Aptos" panose="020B0004020202020204" pitchFamily="34" charset="0"/>
              </a:rPr>
              <a:t>The feedback points to a design principle, not just a positive event review.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86AA431-7519-CD4F-C8EA-B75A03404C80}"/>
              </a:ext>
            </a:extLst>
          </p:cNvPr>
          <p:cNvCxnSpPr/>
          <p:nvPr/>
        </p:nvCxnSpPr>
        <p:spPr>
          <a:xfrm>
            <a:off x="7874000" y="1981200"/>
            <a:ext cx="0" cy="3479800"/>
          </a:xfrm>
          <a:prstGeom prst="line">
            <a:avLst/>
          </a:prstGeom>
          <a:ln w="19050">
            <a:solidFill>
              <a:srgbClr val="D8D0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D33CA75-A9AB-1CDB-A0CB-12D68081E617}"/>
              </a:ext>
            </a:extLst>
          </p:cNvPr>
          <p:cNvSpPr txBox="1"/>
          <p:nvPr/>
        </p:nvSpPr>
        <p:spPr>
          <a:xfrm>
            <a:off x="965200" y="1981200"/>
            <a:ext cx="5334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3400" b="1">
                <a:solidFill>
                  <a:srgbClr val="1F5B57"/>
                </a:solidFill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B9FC16-C15E-F9F0-6800-DA781AD11ECE}"/>
              </a:ext>
            </a:extLst>
          </p:cNvPr>
          <p:cNvSpPr txBox="1"/>
          <p:nvPr/>
        </p:nvSpPr>
        <p:spPr>
          <a:xfrm>
            <a:off x="1752600" y="2082800"/>
            <a:ext cx="3175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b="1">
                <a:solidFill>
                  <a:srgbClr val="1E2A2F"/>
                </a:solidFill>
                <a:latin typeface="Aptos" panose="020B0004020202020204" pitchFamily="34" charset="0"/>
              </a:rPr>
              <a:t>Launch a deeper path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0A49F4-1BF7-A6FB-B87E-D9B5FCAF7FEF}"/>
              </a:ext>
            </a:extLst>
          </p:cNvPr>
          <p:cNvSpPr txBox="1"/>
          <p:nvPr/>
        </p:nvSpPr>
        <p:spPr>
          <a:xfrm>
            <a:off x="1752600" y="2463800"/>
            <a:ext cx="5486400" cy="4001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300">
                <a:solidFill>
                  <a:srgbClr val="4F5A60"/>
                </a:solidFill>
                <a:latin typeface="Aptos" panose="020B0004020202020204" pitchFamily="34" charset="0"/>
              </a:rPr>
              <a:t>The clearest demand signal is for a full elective or a multi-session series, not only another one-off workshop.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505E9-8C6C-E4F1-DD5C-4E6440714B67}"/>
              </a:ext>
            </a:extLst>
          </p:cNvPr>
          <p:cNvSpPr txBox="1"/>
          <p:nvPr/>
        </p:nvSpPr>
        <p:spPr>
          <a:xfrm>
            <a:off x="965200" y="3175000"/>
            <a:ext cx="5334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3400" b="1">
                <a:solidFill>
                  <a:srgbClr val="C46A2D"/>
                </a:solidFill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2A2222-E078-4416-8911-DC7390BA2960}"/>
              </a:ext>
            </a:extLst>
          </p:cNvPr>
          <p:cNvSpPr txBox="1"/>
          <p:nvPr/>
        </p:nvSpPr>
        <p:spPr>
          <a:xfrm>
            <a:off x="1752600" y="3276600"/>
            <a:ext cx="3175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b="1">
                <a:solidFill>
                  <a:srgbClr val="1E2A2F"/>
                </a:solidFill>
                <a:latin typeface="Aptos" panose="020B0004020202020204" pitchFamily="34" charset="0"/>
              </a:rPr>
              <a:t>Keep the format case-based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CF9499-349B-48CA-70CB-2E5B2AAE8C36}"/>
              </a:ext>
            </a:extLst>
          </p:cNvPr>
          <p:cNvSpPr txBox="1"/>
          <p:nvPr/>
        </p:nvSpPr>
        <p:spPr>
          <a:xfrm>
            <a:off x="1752600" y="3657600"/>
            <a:ext cx="5486400" cy="4001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300">
                <a:solidFill>
                  <a:srgbClr val="4F5A60"/>
                </a:solidFill>
                <a:latin typeface="Aptos" panose="020B0004020202020204" pitchFamily="34" charset="0"/>
              </a:rPr>
              <a:t>Students repeatedly praised hands-on practice, structured prompting, and seeing the workflow step by step.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9F3070-3FE2-911F-C097-527237FC01DE}"/>
              </a:ext>
            </a:extLst>
          </p:cNvPr>
          <p:cNvSpPr txBox="1"/>
          <p:nvPr/>
        </p:nvSpPr>
        <p:spPr>
          <a:xfrm>
            <a:off x="965200" y="4368800"/>
            <a:ext cx="533400" cy="52322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ctr"/>
            <a:r>
              <a:rPr lang="en-US" sz="3400" b="1">
                <a:solidFill>
                  <a:srgbClr val="8CA39A"/>
                </a:solidFill>
                <a:latin typeface="Georgia" panose="02040502050405020303" pitchFamily="18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81E115-F473-47AD-25E0-77485BC9A98A}"/>
              </a:ext>
            </a:extLst>
          </p:cNvPr>
          <p:cNvSpPr txBox="1"/>
          <p:nvPr/>
        </p:nvSpPr>
        <p:spPr>
          <a:xfrm>
            <a:off x="1752600" y="4470400"/>
            <a:ext cx="3175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b="1">
                <a:solidFill>
                  <a:srgbClr val="1E2A2F"/>
                </a:solidFill>
                <a:latin typeface="Aptos" panose="020B0004020202020204" pitchFamily="34" charset="0"/>
              </a:rPr>
              <a:t>Teach skepticism as a skill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F6984F-624D-4CF8-A561-C504FDBF32CD}"/>
              </a:ext>
            </a:extLst>
          </p:cNvPr>
          <p:cNvSpPr txBox="1"/>
          <p:nvPr/>
        </p:nvSpPr>
        <p:spPr>
          <a:xfrm>
            <a:off x="1752600" y="4851400"/>
            <a:ext cx="5486400" cy="40011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300">
                <a:solidFill>
                  <a:srgbClr val="4F5A60"/>
                </a:solidFill>
                <a:latin typeface="Aptos" panose="020B0004020202020204" pitchFamily="34" charset="0"/>
              </a:rPr>
              <a:t>The strongest comments highlighted bias, misleading outputs, and the need for human verification before decisions.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96268D-1341-DD98-5D17-7F531CA82D84}"/>
              </a:ext>
            </a:extLst>
          </p:cNvPr>
          <p:cNvSpPr txBox="1"/>
          <p:nvPr/>
        </p:nvSpPr>
        <p:spPr>
          <a:xfrm>
            <a:off x="8382000" y="2235200"/>
            <a:ext cx="2286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100" b="1">
                <a:solidFill>
                  <a:srgbClr val="C46A2D"/>
                </a:solidFill>
                <a:latin typeface="Aptos" panose="020B0004020202020204" pitchFamily="34" charset="0"/>
              </a:rPr>
              <a:t>Design principle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461F67-CE47-E3C6-1907-65E2D3C6724F}"/>
              </a:ext>
            </a:extLst>
          </p:cNvPr>
          <p:cNvSpPr txBox="1"/>
          <p:nvPr/>
        </p:nvSpPr>
        <p:spPr>
          <a:xfrm>
            <a:off x="8382000" y="2641600"/>
            <a:ext cx="2286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Practice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103B7A-5FB9-FDEF-D116-6B737A77B021}"/>
              </a:ext>
            </a:extLst>
          </p:cNvPr>
          <p:cNvCxnSpPr/>
          <p:nvPr/>
        </p:nvCxnSpPr>
        <p:spPr>
          <a:xfrm>
            <a:off x="8382000" y="3098800"/>
            <a:ext cx="1981200" cy="0"/>
          </a:xfrm>
          <a:prstGeom prst="line">
            <a:avLst/>
          </a:prstGeom>
          <a:ln w="25400">
            <a:solidFill>
              <a:srgbClr val="C46A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9076C42-BF4C-74BC-930F-8FA783FCFB68}"/>
              </a:ext>
            </a:extLst>
          </p:cNvPr>
          <p:cNvSpPr txBox="1"/>
          <p:nvPr/>
        </p:nvSpPr>
        <p:spPr>
          <a:xfrm>
            <a:off x="8382000" y="3200400"/>
            <a:ext cx="2286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Compare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97A433D-8DA8-DE04-9ABB-FEE3041D9613}"/>
              </a:ext>
            </a:extLst>
          </p:cNvPr>
          <p:cNvCxnSpPr/>
          <p:nvPr/>
        </p:nvCxnSpPr>
        <p:spPr>
          <a:xfrm>
            <a:off x="8382000" y="3657600"/>
            <a:ext cx="1981200" cy="0"/>
          </a:xfrm>
          <a:prstGeom prst="line">
            <a:avLst/>
          </a:prstGeom>
          <a:ln w="25400">
            <a:solidFill>
              <a:srgbClr val="C46A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07AC904-CC6E-D68A-E7FF-E4703CD6320C}"/>
              </a:ext>
            </a:extLst>
          </p:cNvPr>
          <p:cNvSpPr txBox="1"/>
          <p:nvPr/>
        </p:nvSpPr>
        <p:spPr>
          <a:xfrm>
            <a:off x="8382000" y="3759200"/>
            <a:ext cx="2286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2400" b="1">
                <a:solidFill>
                  <a:srgbClr val="1E2A2F"/>
                </a:solidFill>
                <a:latin typeface="Georgia" panose="02040502050405020303" pitchFamily="18" charset="0"/>
              </a:rPr>
              <a:t>Verify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6BDF0E-2C26-FA4D-4BC0-6FA6F3E9FD93}"/>
              </a:ext>
            </a:extLst>
          </p:cNvPr>
          <p:cNvSpPr txBox="1"/>
          <p:nvPr/>
        </p:nvSpPr>
        <p:spPr>
          <a:xfrm>
            <a:off x="8382000" y="4927600"/>
            <a:ext cx="2717800" cy="92333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1500">
                <a:solidFill>
                  <a:srgbClr val="1E2A2F"/>
                </a:solidFill>
                <a:latin typeface="Aptos" panose="020B0004020202020204" pitchFamily="34" charset="0"/>
              </a:rPr>
              <a:t>Students are not asking for generic AI awareness. They want disciplined, applied use that improves business judgment.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C8B95B-75F2-4445-5BF8-5FB5F3F61B34}"/>
              </a:ext>
            </a:extLst>
          </p:cNvPr>
          <p:cNvSpPr txBox="1"/>
          <p:nvPr/>
        </p:nvSpPr>
        <p:spPr>
          <a:xfrm>
            <a:off x="889000" y="6426200"/>
            <a:ext cx="104140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z="900">
                <a:solidFill>
                  <a:srgbClr val="5F6B72"/>
                </a:solidFill>
                <a:latin typeface="Aptos" panose="020B0004020202020204" pitchFamily="34" charset="0"/>
              </a:rPr>
              <a:t>Source: combined reading of scaled and open-text survey responses.</a:t>
            </a:r>
          </a:p>
        </p:txBody>
      </p:sp>
    </p:spTree>
    <p:extLst>
      <p:ext uri="{BB962C8B-B14F-4D97-AF65-F5344CB8AC3E}">
        <p14:creationId xmlns:p14="http://schemas.microsoft.com/office/powerpoint/2010/main" val="334771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470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Chen, Wei</dc:creator>
  <cp:lastModifiedBy>Chen, Wei</cp:lastModifiedBy>
  <cp:revision>2</cp:revision>
  <dcterms:created xsi:type="dcterms:W3CDTF">2026-06-03T03:18:03Z</dcterms:created>
  <dcterms:modified xsi:type="dcterms:W3CDTF">2026-06-03T03:28:33Z</dcterms:modified>
</cp:coreProperties>
</file>